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36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1080" y="-295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6732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98E9202-D349-4384-A2EF-785A9BCC1C9E}"/>
              </a:ext>
            </a:extLst>
          </p:cNvPr>
          <p:cNvSpPr/>
          <p:nvPr userDrawn="1"/>
        </p:nvSpPr>
        <p:spPr>
          <a:xfrm rot="18900000">
            <a:off x="1210728" y="4784811"/>
            <a:ext cx="452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cap="none" spc="50" dirty="0">
                <a:ln w="0"/>
                <a:solidFill>
                  <a:schemeClr val="bg2">
                    <a:alpha val="2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50696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56EE642-5570-4DB3-B698-79E278634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2022-09-08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75EFFA5-4F1F-497B-B503-D6A434EAF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7EC2A9B-90A6-4CCF-9622-F87E575DF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9094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5087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2022-09-08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2259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2022-09-08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1413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2022-09-08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5671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2022-09-08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5013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2022-09-08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9520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2022-09-08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1454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82573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916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95405-6A99-40C6-8211-841BDD0F6260}" type="datetimeFigureOut">
              <a:rPr lang="ko-KR" altLang="en-US" smtClean="0"/>
              <a:t>2022-09-08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5462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522842A1-D48B-4EB9-8ACA-4F163224C864}"/>
              </a:ext>
            </a:extLst>
          </p:cNvPr>
          <p:cNvSpPr/>
          <p:nvPr/>
        </p:nvSpPr>
        <p:spPr>
          <a:xfrm>
            <a:off x="371061" y="331304"/>
            <a:ext cx="6162261" cy="92234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EC39340E-4852-466C-A6BE-AABB70A342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3664599"/>
              </p:ext>
            </p:extLst>
          </p:nvPr>
        </p:nvGraphicFramePr>
        <p:xfrm>
          <a:off x="442290" y="3681405"/>
          <a:ext cx="6006414" cy="54016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7858">
                  <a:extLst>
                    <a:ext uri="{9D8B030D-6E8A-4147-A177-3AD203B41FA5}">
                      <a16:colId xmlns:a16="http://schemas.microsoft.com/office/drawing/2014/main" val="3083618135"/>
                    </a:ext>
                  </a:extLst>
                </a:gridCol>
                <a:gridCol w="18127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7274">
                  <a:extLst>
                    <a:ext uri="{9D8B030D-6E8A-4147-A177-3AD203B41FA5}">
                      <a16:colId xmlns:a16="http://schemas.microsoft.com/office/drawing/2014/main" val="4197293821"/>
                    </a:ext>
                  </a:extLst>
                </a:gridCol>
                <a:gridCol w="615522">
                  <a:extLst>
                    <a:ext uri="{9D8B030D-6E8A-4147-A177-3AD203B41FA5}">
                      <a16:colId xmlns:a16="http://schemas.microsoft.com/office/drawing/2014/main" val="2873397554"/>
                    </a:ext>
                  </a:extLst>
                </a:gridCol>
                <a:gridCol w="1400144">
                  <a:extLst>
                    <a:ext uri="{9D8B030D-6E8A-4147-A177-3AD203B41FA5}">
                      <a16:colId xmlns:a16="http://schemas.microsoft.com/office/drawing/2014/main" val="2749257840"/>
                    </a:ext>
                  </a:extLst>
                </a:gridCol>
                <a:gridCol w="662870">
                  <a:extLst>
                    <a:ext uri="{9D8B030D-6E8A-4147-A177-3AD203B41FA5}">
                      <a16:colId xmlns:a16="http://schemas.microsoft.com/office/drawing/2014/main" val="655702932"/>
                    </a:ext>
                  </a:extLst>
                </a:gridCol>
              </a:tblGrid>
              <a:tr h="306879"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 dirty="0">
                          <a:effectLst/>
                          <a:latin typeface="+mn-lt"/>
                        </a:rPr>
                        <a:t>Test Item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 dirty="0">
                          <a:effectLst/>
                          <a:latin typeface="+mn-lt"/>
                        </a:rPr>
                        <a:t>Inspection Method 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 dirty="0">
                          <a:effectLst/>
                          <a:latin typeface="+mn-lt"/>
                        </a:rPr>
                        <a:t>Checking Rate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 dirty="0">
                          <a:effectLst/>
                          <a:latin typeface="+mn-lt"/>
                        </a:rPr>
                        <a:t>Criteria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>
                          <a:effectLst/>
                          <a:latin typeface="+mn-lt"/>
                        </a:rPr>
                        <a:t>Result </a:t>
                      </a:r>
                      <a:endParaRPr lang="ko-KR" sz="900" b="1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879">
                <a:tc rowSpan="5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System</a:t>
                      </a:r>
                    </a:p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Information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model name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BFX-UA300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935245"/>
                  </a:ext>
                </a:extLst>
              </a:tr>
              <a:tr h="306879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SKB software version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altLang="en-US" sz="900" b="0" kern="100" dirty="0" smtClean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19.532.16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1710818"/>
                  </a:ext>
                </a:extLst>
              </a:tr>
              <a:tr h="306879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Serial number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altLang="en-US" sz="900" b="0" kern="100" dirty="0" smtClean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each STB DB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8936960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MAC ETH 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altLang="en-US" sz="900" b="0" kern="100" dirty="0" smtClean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each STB DB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build date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altLang="en-US" sz="900" b="0" kern="100" dirty="0" smtClean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QT.19.532.16-20211214 release-keys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1676435"/>
                  </a:ext>
                </a:extLst>
              </a:tr>
              <a:tr h="291314">
                <a:tc rowSpan="4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Function</a:t>
                      </a:r>
                    </a:p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Test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IR Remote Control function 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Visual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altLang="en-US" sz="900" b="0" kern="100" dirty="0" smtClean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Key Control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409317"/>
                  </a:ext>
                </a:extLst>
              </a:tr>
              <a:tr h="301613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Bluetooth Remote Control function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Visual</a:t>
                      </a:r>
                      <a:endParaRPr lang="ko-KR" sz="900" b="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altLang="en-US" sz="900" b="0" kern="100" dirty="0" smtClean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Pairing/Un-Pairing and Key Control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4429265"/>
                  </a:ext>
                </a:extLst>
              </a:tr>
              <a:tr h="301613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YouTube APP for stream 4K video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Visual</a:t>
                      </a:r>
                      <a:endParaRPr lang="ko-KR" sz="900" b="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altLang="en-US" sz="900" b="0" kern="100" dirty="0" smtClean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4K Video play with 3840 </a:t>
                      </a:r>
                      <a:r>
                        <a:rPr lang="ko-KR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×</a:t>
                      </a: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 2160 @60hz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904179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Reset to default function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Visual</a:t>
                      </a:r>
                      <a:endParaRPr lang="ko-KR" sz="900" b="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altLang="en-US" sz="900" b="0" kern="100" dirty="0" smtClean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reset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1795697"/>
                  </a:ext>
                </a:extLst>
              </a:tr>
              <a:tr h="301613">
                <a:tc rowSpan="5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Visual</a:t>
                      </a:r>
                    </a:p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Inspection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KC label/Device label/</a:t>
                      </a:r>
                      <a:r>
                        <a:rPr lang="en-US" sz="900" b="0" kern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Btv</a:t>
                      </a: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 logo/NUGU logo/printing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altLang="en-US" sz="900" b="0" kern="100" dirty="0" smtClean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5"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kern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BFX-UA300</a:t>
                      </a:r>
                      <a:r>
                        <a:rPr lang="en-US" sz="900" b="0" kern="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_inspection </a:t>
                      </a: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criteria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4304918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I/O connector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altLang="en-US" sz="900" b="0" kern="100" dirty="0" smtClean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7885692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gap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altLang="en-US" sz="900" b="0" kern="100" dirty="0" smtClean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240273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housing scratch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altLang="en-US" sz="900" b="0" kern="100" dirty="0" smtClean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3848783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giftbox/carton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altLang="en-US" sz="900" b="0" kern="100" dirty="0" smtClean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5636396"/>
                  </a:ext>
                </a:extLst>
              </a:tr>
              <a:tr h="291314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ETC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MIC Void X-ray inspection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X-ray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00" dirty="0" smtClean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5%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Void less than 30% of the solder pad size.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2173109"/>
                  </a:ext>
                </a:extLst>
              </a:tr>
              <a:tr h="64311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Attachment</a:t>
                      </a:r>
                      <a:endParaRPr lang="en-US" altLang="ko-KR" sz="900" b="1" kern="100" dirty="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4667180"/>
                  </a:ext>
                </a:extLst>
              </a:tr>
            </a:tbl>
          </a:graphicData>
        </a:graphic>
      </p:graphicFrame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889FCD72-6C45-4F24-9B12-E0D91E82BC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4945281"/>
              </p:ext>
            </p:extLst>
          </p:nvPr>
        </p:nvGraphicFramePr>
        <p:xfrm>
          <a:off x="442291" y="1860912"/>
          <a:ext cx="6006413" cy="16775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4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2528">
                  <a:extLst>
                    <a:ext uri="{9D8B030D-6E8A-4147-A177-3AD203B41FA5}">
                      <a16:colId xmlns:a16="http://schemas.microsoft.com/office/drawing/2014/main" val="2550796735"/>
                    </a:ext>
                  </a:extLst>
                </a:gridCol>
                <a:gridCol w="865672">
                  <a:extLst>
                    <a:ext uri="{9D8B030D-6E8A-4147-A177-3AD203B41FA5}">
                      <a16:colId xmlns:a16="http://schemas.microsoft.com/office/drawing/2014/main" val="2936236859"/>
                    </a:ext>
                  </a:extLst>
                </a:gridCol>
                <a:gridCol w="1075614">
                  <a:extLst>
                    <a:ext uri="{9D8B030D-6E8A-4147-A177-3AD203B41FA5}">
                      <a16:colId xmlns:a16="http://schemas.microsoft.com/office/drawing/2014/main" val="2873397554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val="618753572"/>
                    </a:ext>
                  </a:extLst>
                </a:gridCol>
                <a:gridCol w="1657629">
                  <a:extLst>
                    <a:ext uri="{9D8B030D-6E8A-4147-A177-3AD203B41FA5}">
                      <a16:colId xmlns:a16="http://schemas.microsoft.com/office/drawing/2014/main" val="520538629"/>
                    </a:ext>
                  </a:extLst>
                </a:gridCol>
              </a:tblGrid>
              <a:tr h="326548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Project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Swan</a:t>
                      </a:r>
                      <a:r>
                        <a:rPr lang="en-US" altLang="ko-KR" sz="900" kern="100" baseline="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 </a:t>
                      </a:r>
                      <a:endParaRPr lang="ko-KR" sz="90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Model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BFX-UA300</a:t>
                      </a:r>
                      <a:endParaRPr lang="ko-KR" sz="90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Buyer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SK Broadband</a:t>
                      </a:r>
                      <a:endParaRPr lang="ko-KR" sz="90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904530"/>
                  </a:ext>
                </a:extLst>
              </a:tr>
              <a:tr h="326548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Production Q’ty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kern="10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2000</a:t>
                      </a:r>
                      <a:endParaRPr lang="ko-KR" sz="900" kern="1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Tested Q’ty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kern="10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322</a:t>
                      </a:r>
                      <a:endParaRPr lang="ko-KR" sz="900" kern="1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 date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kern="100" baseline="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08 July 2022 ~ 30 Aug 2022</a:t>
                      </a:r>
                      <a:endParaRPr lang="ko-KR" sz="900" kern="1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5375380"/>
                  </a:ext>
                </a:extLst>
              </a:tr>
              <a:tr h="697363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SKB S/N </a:t>
                      </a:r>
                    </a:p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Range</a:t>
                      </a:r>
                      <a:endParaRPr lang="ko-KR" altLang="ko-KR" sz="900" b="1" kern="100" dirty="0"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solidFill>
                            <a:srgbClr val="0000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2149695001202201016001 - </a:t>
                      </a:r>
                      <a:r>
                        <a:rPr lang="en-US" sz="900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2149695001202201018000</a:t>
                      </a:r>
                      <a:endParaRPr lang="en-US" altLang="ko-KR" sz="900" dirty="0" smtClean="0">
                        <a:solidFill>
                          <a:srgbClr val="0000FF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Result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00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PASS</a:t>
                      </a:r>
                      <a:endParaRPr lang="ko-KR" altLang="ko-KR" sz="1100" b="1" kern="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376134"/>
                  </a:ext>
                </a:extLst>
              </a:tr>
              <a:tr h="327054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Reported by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dirty="0" smtClean="0">
                          <a:solidFill>
                            <a:srgbClr val="0000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Vu Van Bien</a:t>
                      </a:r>
                      <a:endParaRPr lang="ko-KR" altLang="en-US" sz="900" dirty="0">
                        <a:solidFill>
                          <a:srgbClr val="0000FF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alt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After OQC inspection, all the products meet the standards.</a:t>
                      </a:r>
                      <a:endParaRPr lang="ko-KR" altLang="ko-KR" sz="900" kern="100" dirty="0"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0992882"/>
                  </a:ext>
                </a:extLst>
              </a:tr>
            </a:tbl>
          </a:graphicData>
        </a:graphic>
      </p:graphicFrame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E56A6DA8-3E1C-4EDA-B60D-DFC185F471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0800186"/>
              </p:ext>
            </p:extLst>
          </p:nvPr>
        </p:nvGraphicFramePr>
        <p:xfrm>
          <a:off x="442291" y="9088336"/>
          <a:ext cx="6006413" cy="3586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5181">
                  <a:extLst>
                    <a:ext uri="{9D8B030D-6E8A-4147-A177-3AD203B41FA5}">
                      <a16:colId xmlns:a16="http://schemas.microsoft.com/office/drawing/2014/main" val="3083618135"/>
                    </a:ext>
                  </a:extLst>
                </a:gridCol>
                <a:gridCol w="5231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862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Remark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PASS</a:t>
                      </a:r>
                      <a:endParaRPr lang="ko-KR" altLang="en-US" sz="900" b="0" kern="100" dirty="0" smtClean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4667180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890DA47D-1BC7-447C-9918-5998E563C388}"/>
              </a:ext>
            </a:extLst>
          </p:cNvPr>
          <p:cNvSpPr txBox="1"/>
          <p:nvPr/>
        </p:nvSpPr>
        <p:spPr>
          <a:xfrm>
            <a:off x="526350" y="766283"/>
            <a:ext cx="32617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b="1" dirty="0"/>
              <a:t>INSPECTION REPORT</a:t>
            </a:r>
            <a:endParaRPr lang="ko-KR" altLang="en-US" sz="2800" b="1" dirty="0"/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1D54F13F-94E7-48A5-BF08-0DA89764B7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2821205"/>
              </p:ext>
            </p:extLst>
          </p:nvPr>
        </p:nvGraphicFramePr>
        <p:xfrm>
          <a:off x="3943429" y="486873"/>
          <a:ext cx="2505275" cy="1082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029702067"/>
                    </a:ext>
                  </a:extLst>
                </a:gridCol>
                <a:gridCol w="765665">
                  <a:extLst>
                    <a:ext uri="{9D8B030D-6E8A-4147-A177-3AD203B41FA5}">
                      <a16:colId xmlns:a16="http://schemas.microsoft.com/office/drawing/2014/main" val="3847418903"/>
                    </a:ext>
                  </a:extLst>
                </a:gridCol>
                <a:gridCol w="765665">
                  <a:extLst>
                    <a:ext uri="{9D8B030D-6E8A-4147-A177-3AD203B41FA5}">
                      <a16:colId xmlns:a16="http://schemas.microsoft.com/office/drawing/2014/main" val="554114167"/>
                    </a:ext>
                  </a:extLst>
                </a:gridCol>
                <a:gridCol w="765665">
                  <a:extLst>
                    <a:ext uri="{9D8B030D-6E8A-4147-A177-3AD203B41FA5}">
                      <a16:colId xmlns:a16="http://schemas.microsoft.com/office/drawing/2014/main" val="3698644113"/>
                    </a:ext>
                  </a:extLst>
                </a:gridCol>
              </a:tblGrid>
              <a:tr h="28422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spc="0" dirty="0"/>
                        <a:t>A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P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P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R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O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V</a:t>
                      </a:r>
                    </a:p>
                    <a:p>
                      <a:pPr algn="ctr" latinLnBrk="1"/>
                      <a:r>
                        <a:rPr lang="en-US" altLang="ko-KR" sz="800" spc="0" dirty="0"/>
                        <a:t>A</a:t>
                      </a:r>
                      <a:endParaRPr lang="en-US" altLang="ko-KR" sz="900" spc="0" dirty="0"/>
                    </a:p>
                    <a:p>
                      <a:pPr algn="ctr" latinLnBrk="1"/>
                      <a:r>
                        <a:rPr lang="en-US" altLang="ko-KR" sz="900" spc="0" dirty="0"/>
                        <a:t>L</a:t>
                      </a:r>
                      <a:endParaRPr lang="ko-KR" altLang="en-US" sz="800" spc="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Prepared</a:t>
                      </a:r>
                      <a:r>
                        <a:rPr lang="ko-KR" altLang="en-US" sz="1000" dirty="0"/>
                        <a:t> </a:t>
                      </a:r>
                      <a:r>
                        <a:rPr lang="en-US" altLang="ko-KR" sz="1000" dirty="0"/>
                        <a:t>by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Reviewed by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Approved by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267385"/>
                  </a:ext>
                </a:extLst>
              </a:tr>
              <a:tr h="62183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0000FF"/>
                          </a:solidFill>
                        </a:rPr>
                        <a:t>Vu Van Bien</a:t>
                      </a:r>
                      <a:endParaRPr lang="ko-KR" altLang="en-US" sz="1000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0000FF"/>
                          </a:solidFill>
                        </a:rPr>
                        <a:t>Rachel</a:t>
                      </a:r>
                      <a:r>
                        <a:rPr lang="en-US" altLang="ko-KR" sz="1000" baseline="0" dirty="0" smtClean="0">
                          <a:solidFill>
                            <a:srgbClr val="0000FF"/>
                          </a:solidFill>
                        </a:rPr>
                        <a:t> Nguyen</a:t>
                      </a:r>
                      <a:endParaRPr lang="ko-KR" altLang="en-US" sz="1000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0000FF"/>
                          </a:solidFill>
                        </a:rPr>
                        <a:t>Toney</a:t>
                      </a:r>
                      <a:r>
                        <a:rPr lang="en-US" altLang="ko-KR" sz="1000" baseline="0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altLang="ko-KR" sz="1000" baseline="0" dirty="0" err="1" smtClean="0">
                          <a:solidFill>
                            <a:srgbClr val="0000FF"/>
                          </a:solidFill>
                        </a:rPr>
                        <a:t>Tu</a:t>
                      </a:r>
                      <a:endParaRPr lang="ko-KR" altLang="en-US" sz="1000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9880425"/>
                  </a:ext>
                </a:extLst>
              </a:tr>
            </a:tbl>
          </a:graphicData>
        </a:graphic>
      </p:graphicFrame>
      <p:sp>
        <p:nvSpPr>
          <p:cNvPr id="2" name="직사각형 1">
            <a:extLst>
              <a:ext uri="{FF2B5EF4-FFF2-40B4-BE49-F238E27FC236}">
                <a16:creationId xmlns:a16="http://schemas.microsoft.com/office/drawing/2014/main" id="{EDA4FF6C-6315-4739-B4BC-4DA4249DC51E}"/>
              </a:ext>
            </a:extLst>
          </p:cNvPr>
          <p:cNvSpPr/>
          <p:nvPr/>
        </p:nvSpPr>
        <p:spPr>
          <a:xfrm>
            <a:off x="324678" y="9554785"/>
            <a:ext cx="49539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700" kern="1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QFA-710</a:t>
            </a:r>
            <a:endParaRPr lang="ko-KR" altLang="en-US" sz="7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0645461"/>
              </p:ext>
            </p:extLst>
          </p:nvPr>
        </p:nvGraphicFramePr>
        <p:xfrm>
          <a:off x="2643352" y="8476706"/>
          <a:ext cx="747547" cy="6307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Worksheet" showAsIcon="1" r:id="rId3" imgW="914400" imgH="771480" progId="Excel.Sheet.12">
                  <p:embed/>
                </p:oleObj>
              </mc:Choice>
              <mc:Fallback>
                <p:oleObj name="Worksheet" showAsIcon="1" r:id="rId3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43352" y="8476706"/>
                        <a:ext cx="747547" cy="6307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7787776"/>
              </p:ext>
            </p:extLst>
          </p:nvPr>
        </p:nvGraphicFramePr>
        <p:xfrm>
          <a:off x="1385599" y="8476706"/>
          <a:ext cx="771646" cy="6510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Worksheet" showAsIcon="1" r:id="rId5" imgW="914400" imgH="771480" progId="Excel.Sheet.12">
                  <p:embed/>
                </p:oleObj>
              </mc:Choice>
              <mc:Fallback>
                <p:oleObj name="Worksheet" showAsIcon="1" r:id="rId5" imgW="914400" imgH="771480" progId="Excel.Sheet.12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85599" y="8476706"/>
                        <a:ext cx="771646" cy="6510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9249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525</TotalTime>
  <Words>231</Words>
  <Application>Microsoft Office PowerPoint</Application>
  <PresentationFormat>A4 Paper (210x297 mm)</PresentationFormat>
  <Paragraphs>122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굴림</vt:lpstr>
      <vt:lpstr>맑은 고딕</vt:lpstr>
      <vt:lpstr>Arial</vt:lpstr>
      <vt:lpstr>Calibri</vt:lpstr>
      <vt:lpstr>Calibri Light</vt:lpstr>
      <vt:lpstr>Times New Roman</vt:lpstr>
      <vt:lpstr>Office 테마</vt:lpstr>
      <vt:lpstr>Worksheet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Lee Boyeon</dc:creator>
  <cp:lastModifiedBy>阮氏姮</cp:lastModifiedBy>
  <cp:revision>43</cp:revision>
  <cp:lastPrinted>2019-07-10T05:27:55Z</cp:lastPrinted>
  <dcterms:created xsi:type="dcterms:W3CDTF">2019-06-12T01:28:04Z</dcterms:created>
  <dcterms:modified xsi:type="dcterms:W3CDTF">2022-09-08T06:24:19Z</dcterms:modified>
</cp:coreProperties>
</file>